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3"/>
  </p:sldMasterIdLst>
  <p:notesMasterIdLst>
    <p:notesMasterId r:id="rId5"/>
  </p:notesMasterIdLst>
  <p:sldIdLst>
    <p:sldId id="256" r:id="rId4"/>
    <p:sldId id="297" r:id="rId6"/>
    <p:sldId id="337" r:id="rId7"/>
    <p:sldId id="367" r:id="rId8"/>
    <p:sldId id="368" r:id="rId9"/>
    <p:sldId id="370" r:id="rId10"/>
    <p:sldId id="28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265" r:id="rId20"/>
    <p:sldId id="295" r:id="rId21"/>
  </p:sldIdLst>
  <p:sldSz cx="12192000" cy="6858000"/>
  <p:notesSz cx="6858000" cy="9144000"/>
  <p:embeddedFontLst>
    <p:embeddedFont>
      <p:font typeface="SimSun" panose="02010600030101010101" pitchFamily="2" charset="-122"/>
      <p:regular r:id="rId25"/>
    </p:embeddedFont>
    <p:embeddedFont>
      <p:font typeface="Yu Gothic UI Semibold" panose="020B0700000000000000" charset="-128"/>
      <p:bold r:id="rId26"/>
    </p:embeddedFont>
    <p:embeddedFont>
      <p:font typeface="Franklin Gothic Medium" panose="020B060302010202020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haris SIL" panose="02000500060000020004" charset="0"/>
      <p:regular r:id="rId33"/>
    </p:embeddedFont>
    <p:embeddedFont>
      <p:font typeface="Crimson Text SemiBold" charset="0"/>
      <p:bold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CFCFC"/>
    <a:srgbClr val="197CB3"/>
    <a:srgbClr val="72BFEB"/>
    <a:srgbClr val="97BBBA"/>
    <a:srgbClr val="6D9F9E"/>
    <a:srgbClr val="4E7776"/>
    <a:srgbClr val="D0E0E0"/>
    <a:srgbClr val="A9AF27"/>
    <a:srgbClr val="E8B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68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A74BF-CA46-4DAC-A6C8-CA1D6CBDB9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2C9AA-2B80-4648-8685-7945D60984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2C9AA-2B80-4648-8685-7945D6098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2C9AA-2B80-4648-8685-7945D6098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2C9AA-2B80-4648-8685-7945D6098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9ED8497-B92D-4F10-9C19-BBA738FC3D23}" type="slidenum">
              <a:rPr lang="zh-CN" altLang="en-US" smtClean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mtClean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E2C9AA-2B80-4648-8685-7945D60984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tags" Target="../tags/tag5.xml"/><Relationship Id="rId4" Type="http://schemas.openxmlformats.org/officeDocument/2006/relationships/image" Target="../media/image3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image" Target="../media/image6.pn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5.png"/><Relationship Id="rId2" Type="http://schemas.openxmlformats.org/officeDocument/2006/relationships/tags" Target="../tags/tag17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29.xml"/><Relationship Id="rId7" Type="http://schemas.openxmlformats.org/officeDocument/2006/relationships/image" Target="../media/image10.png"/><Relationship Id="rId6" Type="http://schemas.openxmlformats.org/officeDocument/2006/relationships/tags" Target="../tags/tag28.xml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>
            <a:spLocks noChangeAspect="1"/>
          </p:cNvSpPr>
          <p:nvPr userDrawn="1"/>
        </p:nvSpPr>
        <p:spPr>
          <a:xfrm>
            <a:off x="0" y="-1"/>
            <a:ext cx="6076950" cy="685800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556" t="-3091" r="-23582" b="-195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0A90-06ED-4147-B6DB-D950C5196B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6EB3-4B35-40F8-9FF5-C806BEDF5685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 rot="16200000">
            <a:off x="5689292" y="279092"/>
            <a:ext cx="6858003" cy="6299816"/>
            <a:chOff x="1" y="5449523"/>
            <a:chExt cx="12192000" cy="6299816"/>
          </a:xfrm>
        </p:grpSpPr>
        <p:sp>
          <p:nvSpPr>
            <p:cNvPr id="8" name="矩形 7"/>
            <p:cNvSpPr/>
            <p:nvPr userDrawn="1"/>
          </p:nvSpPr>
          <p:spPr>
            <a:xfrm>
              <a:off x="1" y="5558087"/>
              <a:ext cx="12192000" cy="61912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1" y="5449523"/>
              <a:ext cx="12192000" cy="108564"/>
            </a:xfrm>
            <a:prstGeom prst="rect">
              <a:avLst/>
            </a:prstGeom>
            <a:solidFill>
              <a:schemeClr val="accent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8400" y="1274763"/>
            <a:ext cx="584835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8400" y="4005265"/>
            <a:ext cx="5848350" cy="6270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8203" y="255122"/>
            <a:ext cx="10515596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" y="0"/>
            <a:ext cx="12169827" cy="6858000"/>
          </a:xfrm>
          <a:prstGeom prst="rect">
            <a:avLst/>
          </a:prstGeom>
        </p:spPr>
      </p:pic>
      <p:pic>
        <p:nvPicPr>
          <p:cNvPr id="10" name="图片 9" descr="5858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65055" y="606425"/>
            <a:ext cx="1087755" cy="656590"/>
          </a:xfrm>
          <a:prstGeom prst="rect">
            <a:avLst/>
          </a:prstGeom>
        </p:spPr>
      </p:pic>
      <p:sp>
        <p:nvSpPr>
          <p:cNvPr id="9" name="署名"/>
          <p:cNvSpPr>
            <a:spLocks noGrp="1"/>
          </p:cNvSpPr>
          <p:nvPr>
            <p:ph type="body" idx="3" hasCustomPrompt="1"/>
            <p:custDataLst>
              <p:tags r:id="rId7"/>
            </p:custDataLst>
          </p:nvPr>
        </p:nvSpPr>
        <p:spPr>
          <a:xfrm>
            <a:off x="8994711" y="4309110"/>
            <a:ext cx="2158430" cy="511706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>
                <a:latin typeface="+mn-lt"/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5984875" y="3815715"/>
            <a:ext cx="5229860" cy="429260"/>
          </a:xfrm>
          <a:prstGeom prst="rect">
            <a:avLst/>
          </a:prstGeom>
          <a:noFill/>
        </p:spPr>
        <p:txBody>
          <a:bodyPr wrap="square" lIns="0" tIns="0" rIns="71755" bIns="0" rtlCol="0" anchor="t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sz="1400" b="0" i="0" u="none" strike="noStrike" kern="1200" cap="none" spc="0" normalizeH="0" baseline="0" noProof="1" dirty="0" err="1">
                <a:solidFill>
                  <a:schemeClr val="accent1">
                    <a:lumMod val="7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text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4284980" y="984885"/>
            <a:ext cx="6929755" cy="28308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253A3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"/>
          <a:stretch>
            <a:fillRect/>
          </a:stretch>
        </p:blipFill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图片 35" descr="3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876915" y="1054100"/>
            <a:ext cx="642620" cy="335915"/>
          </a:xfrm>
          <a:prstGeom prst="rect">
            <a:avLst/>
          </a:prstGeom>
        </p:spPr>
      </p:pic>
      <p:pic>
        <p:nvPicPr>
          <p:cNvPr id="37" name="图片 36" descr="36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90230" y="3277235"/>
            <a:ext cx="448945" cy="234950"/>
          </a:xfrm>
          <a:prstGeom prst="rect">
            <a:avLst/>
          </a:prstGeom>
        </p:spPr>
      </p:pic>
      <p:pic>
        <p:nvPicPr>
          <p:cNvPr id="9" name="图片 8" descr="gg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624185" y="4663440"/>
            <a:ext cx="819150" cy="1224915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788669" y="835660"/>
            <a:ext cx="7602039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66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effectLst/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dirty="0">
                <a:latin typeface="+mj-lt"/>
                <a:sym typeface="+mn-ea"/>
              </a:rPr>
              <a:t>Click to add title</a:t>
            </a:r>
            <a:endParaRPr lang="en-US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75000"/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/>
                    </a14:imgEffect>
                    <a14:imgEffect>
                      <a14:saturation sat="1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12182475" cy="6858000"/>
          </a:xfrm>
          <a:prstGeom prst="rect">
            <a:avLst/>
          </a:prstGeom>
        </p:spPr>
      </p:pic>
      <p:pic>
        <p:nvPicPr>
          <p:cNvPr id="9" name="图片 8" descr="矢量智能对象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09485" y="2189480"/>
            <a:ext cx="780415" cy="897255"/>
          </a:xfrm>
          <a:prstGeom prst="rect">
            <a:avLst/>
          </a:prstGeom>
        </p:spPr>
      </p:pic>
      <p:pic>
        <p:nvPicPr>
          <p:cNvPr id="10" name="图片 9" descr="36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64320" y="1170305"/>
            <a:ext cx="642620" cy="335915"/>
          </a:xfrm>
          <a:prstGeom prst="rect">
            <a:avLst/>
          </a:prstGeom>
        </p:spPr>
      </p:pic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702309" y="2189480"/>
            <a:ext cx="6804480" cy="1948815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en-US" baseline="0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 baseline="0">
                <a:solidFill>
                  <a:srgbClr val="253A3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 baseline="0">
                <a:solidFill>
                  <a:srgbClr val="253A3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5642" y="360000"/>
            <a:ext cx="10800397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253A3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253A3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 u="none" strike="noStrike" kern="1200" cap="none" spc="0" normalizeH="0">
                <a:solidFill>
                  <a:srgbClr val="253A3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 u="none" strike="noStrike" kern="1200" cap="none" spc="0" normalizeH="0">
                <a:solidFill>
                  <a:srgbClr val="253A3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 u="none" strike="noStrike" kern="1200" cap="none" spc="0" normalizeH="0">
                <a:solidFill>
                  <a:srgbClr val="253A3F"/>
                </a:solidFill>
                <a:uFillTx/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0A90-06ED-4147-B6DB-D950C5196B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6EB3-4B35-40F8-9FF5-C806BEDF56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95642" y="360000"/>
            <a:ext cx="10799087" cy="864000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 u="none" strike="noStrike" kern="1200" cap="none" spc="0" normalizeH="0">
                <a:solidFill>
                  <a:srgbClr val="253A3F"/>
                </a:solidFill>
                <a:uFillTx/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24" cy="6858000"/>
          </a:xfrm>
          <a:prstGeom prst="rect">
            <a:avLst/>
          </a:prstGeom>
        </p:spPr>
      </p:pic>
      <p:pic>
        <p:nvPicPr>
          <p:cNvPr id="9" name="图片 8" descr="5858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65055" y="606425"/>
            <a:ext cx="1087755" cy="656590"/>
          </a:xfrm>
          <a:prstGeom prst="rect">
            <a:avLst/>
          </a:prstGeom>
        </p:spPr>
      </p:pic>
      <p:sp>
        <p:nvSpPr>
          <p:cNvPr id="8" name="署名"/>
          <p:cNvSpPr>
            <a:spLocks noGrp="1"/>
          </p:cNvSpPr>
          <p:nvPr>
            <p:ph type="body" idx="2" hasCustomPrompt="1"/>
            <p:custDataLst>
              <p:tags r:id="rId7"/>
            </p:custDataLst>
          </p:nvPr>
        </p:nvSpPr>
        <p:spPr>
          <a:xfrm>
            <a:off x="8976049" y="4321810"/>
            <a:ext cx="2177091" cy="486566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1400" b="0" i="0" u="none" strike="noStrike" kern="1200" cap="none" spc="0" normalizeH="0" baseline="0" noProof="1">
                <a:solidFill>
                  <a:schemeClr val="accent1">
                    <a:lumMod val="75000"/>
                  </a:schemeClr>
                </a:solidFill>
                <a:latin typeface="+mn-lt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en-US" dirty="0">
                <a:latin typeface="+mn-lt"/>
                <a:sym typeface="+mn-ea"/>
              </a:rPr>
              <a:t>Click to add text</a:t>
            </a:r>
            <a:endParaRPr lang="en-US"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5059680" y="2042795"/>
            <a:ext cx="6155055" cy="20935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latin typeface="+mj-lt"/>
                <a:sym typeface="+mn-ea"/>
              </a:rPr>
              <a:t>Click to add title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0350" y="2952750"/>
            <a:ext cx="8547100" cy="1609725"/>
          </a:xfrm>
        </p:spPr>
        <p:txBody>
          <a:bodyPr anchor="t" anchorCtr="0">
            <a:normAutofit/>
          </a:bodyPr>
          <a:lstStyle>
            <a:lvl1pPr algn="ctr">
              <a:defRPr sz="44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0A90-06ED-4147-B6DB-D950C5196B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6EB3-4B35-40F8-9FF5-C806BEDF56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0A90-06ED-4147-B6DB-D950C5196B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6EB3-4B35-40F8-9FF5-C806BEDF56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64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0A90-06ED-4147-B6DB-D950C5196B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6EB3-4B35-40F8-9FF5-C806BEDF56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86100" y="1862931"/>
            <a:ext cx="6019800" cy="3132138"/>
          </a:xfrm>
          <a:ln w="66675" cmpd="sng">
            <a:solidFill>
              <a:schemeClr val="bg1"/>
            </a:solidFill>
          </a:ln>
        </p:spPr>
        <p:txBody>
          <a:bodyPr>
            <a:noAutofit/>
          </a:bodyPr>
          <a:lstStyle>
            <a:lvl1pPr algn="ctr">
              <a:defRPr sz="9600"/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0A90-06ED-4147-B6DB-D950C5196B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6EB3-4B35-40F8-9FF5-C806BEDF56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0A90-06ED-4147-B6DB-D950C5196B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6EB3-4B35-40F8-9FF5-C806BEDF56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93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78449" y="457200"/>
            <a:ext cx="4869395" cy="541178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1931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0A90-06ED-4147-B6DB-D950C5196B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6EB3-4B35-40F8-9FF5-C806BEDF56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0A90-06ED-4147-B6DB-D950C5196B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26EB3-4B35-40F8-9FF5-C806BEDF56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3" Type="http://schemas.openxmlformats.org/officeDocument/2006/relationships/theme" Target="../theme/theme2.xml"/><Relationship Id="rId22" Type="http://schemas.openxmlformats.org/officeDocument/2006/relationships/tags" Target="../tags/tag80.xml"/><Relationship Id="rId21" Type="http://schemas.openxmlformats.org/officeDocument/2006/relationships/tags" Target="../tags/tag79.xml"/><Relationship Id="rId20" Type="http://schemas.openxmlformats.org/officeDocument/2006/relationships/tags" Target="../tags/tag78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77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image" Target="../media/image11.png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片 8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300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CFCFC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90650"/>
            <a:ext cx="10515600" cy="4786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60A90-06ED-4147-B6DB-D950C5196BD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26EB3-4B35-40F8-9FF5-C806BEDF56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8000"/>
              <a:lumOff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alphaModFix amt="47000"/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KSO_TEMPLATE" hidden="1"/>
          <p:cNvSpPr/>
          <p:nvPr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en-US" sz="3200" b="0" i="0" u="none" strike="noStrike" kern="1200" cap="none" spc="0" normalizeH="0" baseline="0" dirty="0" smtClean="0">
          <a:solidFill>
            <a:srgbClr val="253A3F"/>
          </a:solidFill>
          <a:uFillTx/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0" normalizeH="0" baseline="0">
          <a:solidFill>
            <a:srgbClr val="253A3F"/>
          </a:solidFill>
          <a:uFillTx/>
          <a:latin typeface="Arial" panose="020B0604020202020204" pitchFamily="3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rgbClr val="253A3F"/>
          </a:solidFill>
          <a:uFillTx/>
          <a:latin typeface="+mn-lt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rgbClr val="253A3F"/>
          </a:solidFill>
          <a:uFillTx/>
          <a:latin typeface="+mn-lt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rgbClr val="253A3F"/>
          </a:solidFill>
          <a:uFillTx/>
          <a:latin typeface="+mn-lt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rgbClr val="253A3F"/>
          </a:solidFill>
          <a:uFillTx/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0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0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0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8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8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9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9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image" Target="../media/image12.jpeg"/><Relationship Id="rId1" Type="http://schemas.openxmlformats.org/officeDocument/2006/relationships/tags" Target="../tags/tag9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5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>
          <a:xfrm>
            <a:off x="8353425" y="4737100"/>
            <a:ext cx="3183890" cy="1813560"/>
          </a:xfrm>
        </p:spPr>
        <p:txBody>
          <a:bodyPr>
            <a:normAutofit fontScale="25000"/>
          </a:bodyPr>
          <a:p>
            <a:pPr algn="l"/>
            <a:r>
              <a:rPr lang="en-GB" altLang="en-US" sz="6000" b="1">
                <a:solidFill>
                  <a:schemeClr val="tx1"/>
                </a:solidFill>
              </a:rPr>
              <a:t>          Team Members:</a:t>
            </a:r>
            <a:endParaRPr lang="en-GB" altLang="en-US" sz="6000" b="1">
              <a:solidFill>
                <a:schemeClr val="tx1"/>
              </a:solidFill>
            </a:endParaRPr>
          </a:p>
          <a:p>
            <a:pPr algn="l"/>
            <a:r>
              <a:rPr lang="en-GB" altLang="en-US" sz="6400" b="1">
                <a:solidFill>
                  <a:schemeClr val="tx1"/>
                </a:solidFill>
              </a:rPr>
              <a:t>  S.bhuvaneswaran</a:t>
            </a:r>
            <a:endParaRPr lang="en-GB" altLang="en-US" sz="6400" b="1">
              <a:solidFill>
                <a:schemeClr val="tx1"/>
              </a:solidFill>
            </a:endParaRPr>
          </a:p>
          <a:p>
            <a:pPr algn="l"/>
            <a:r>
              <a:rPr lang="en-GB" altLang="en-US" sz="6000" b="1"/>
              <a:t>K.Karthi</a:t>
            </a:r>
            <a:endParaRPr lang="en-GB" altLang="en-US" sz="6000" b="1"/>
          </a:p>
          <a:p>
            <a:pPr algn="l"/>
            <a:r>
              <a:rPr lang="en-GB" altLang="en-US" sz="6000" b="1"/>
              <a:t>S.Boomika</a:t>
            </a:r>
            <a:endParaRPr lang="en-GB" altLang="en-US" sz="6000" b="1"/>
          </a:p>
          <a:p>
            <a:pPr algn="l"/>
            <a:r>
              <a:rPr lang="en-GB" altLang="en-US" sz="6000" b="1"/>
              <a:t>A.ishwarya</a:t>
            </a:r>
            <a:endParaRPr lang="en-GB" altLang="en-US" sz="6000" b="1"/>
          </a:p>
          <a:p>
            <a:pPr algn="l"/>
            <a:endParaRPr lang="en-GB" altLang="en-US" sz="6000" b="1"/>
          </a:p>
        </p:txBody>
      </p:sp>
      <p:sp>
        <p:nvSpPr>
          <p:cNvPr id="9" name="文本占位符 7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53785" y="3962400"/>
            <a:ext cx="5229860" cy="429260"/>
          </a:xfrm>
          <a:prstGeom prst="rect">
            <a:avLst/>
          </a:prstGeom>
          <a:noFill/>
        </p:spPr>
        <p:txBody>
          <a:bodyPr vert="horz" wrap="square" lIns="0" tIns="0" rIns="71755" bIns="0" rtlCol="0" anchor="t" anchorCtr="0">
            <a:normAutofit lnSpcReduction="10000"/>
          </a:bodyPr>
          <a:lstStyle>
            <a:lvl1pPr marL="0" marR="0" lvl="0" indent="-22860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sz="1400" b="0" i="0" u="none" strike="noStrike" kern="1200" cap="none" spc="0" normalizeH="0" baseline="0" noProof="1" dirty="0" err="1">
                <a:solidFill>
                  <a:schemeClr val="accent1">
                    <a:lumMod val="75000"/>
                  </a:schemeClr>
                </a:solidFill>
                <a:uFillTx/>
                <a:latin typeface="+mj-lt"/>
                <a:sym typeface="+mn-ea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rgbClr val="253A3F"/>
                </a:solidFill>
                <a:uFillTx/>
                <a:latin typeface="+mn-lt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rgbClr val="253A3F"/>
                </a:solidFill>
                <a:uFillTx/>
                <a:latin typeface="+mn-lt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rgbClr val="253A3F"/>
                </a:solidFill>
                <a:uFillTx/>
                <a:latin typeface="+mn-lt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rgbClr val="253A3F"/>
                </a:solidFill>
                <a:uFillTx/>
                <a:latin typeface="+mn-l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-228600" algn="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 To help users stay updated with the latest news headlines, tailored to their interests.</a:t>
            </a:r>
            <a:endParaRPr 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标题 3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/>
              <a:t>Latest headline </a:t>
            </a:r>
            <a:endParaRPr 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195070" y="977900"/>
            <a:ext cx="9421495" cy="5010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>
                <a:sym typeface="+mn-ea"/>
              </a:rPr>
              <a:t>    val responseData = response.body?.string()</a:t>
            </a:r>
            <a:endParaRPr lang="en-US" altLang="en-GB"/>
          </a:p>
          <a:p>
            <a:r>
              <a:rPr lang="en-US" altLang="en-GB">
                <a:sym typeface="+mn-ea"/>
              </a:rPr>
              <a:t>        val newsResponse = Gson().fromJson(responseData, NewsResponse::class.java)</a:t>
            </a:r>
            <a:endParaRPr lang="en-US" altLang="en-GB"/>
          </a:p>
          <a:p>
            <a:endParaRPr lang="en-US" altLang="en-GB"/>
          </a:p>
          <a:p>
            <a:r>
              <a:rPr lang="en-US" altLang="en-GB">
                <a:sym typeface="+mn-ea"/>
              </a:rPr>
              <a:t>        println("Total Headlines: ${newsResponse.totalResults}")</a:t>
            </a:r>
            <a:endParaRPr lang="en-US" altLang="en-GB"/>
          </a:p>
          <a:p>
            <a:r>
              <a:rPr lang="en-US" altLang="en-GB">
                <a:sym typeface="+mn-ea"/>
              </a:rPr>
              <a:t>        for (article in newsResponse.articles) {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println("Title: ${article.title}")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println("Description: ${article.description}")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println("URL: ${article.url}")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println("------")</a:t>
            </a:r>
            <a:endParaRPr lang="en-US" altLang="en-GB"/>
          </a:p>
          <a:p>
            <a:r>
              <a:rPr lang="en-US" altLang="en-GB">
                <a:sym typeface="+mn-ea"/>
              </a:rPr>
              <a:t>        }</a:t>
            </a:r>
            <a:endParaRPr lang="en-US" altLang="en-GB"/>
          </a:p>
          <a:p>
            <a:r>
              <a:rPr lang="en-US" altLang="en-GB">
                <a:sym typeface="+mn-ea"/>
              </a:rPr>
              <a:t>    }</a:t>
            </a:r>
            <a:endParaRPr lang="en-US" altLang="en-GB"/>
          </a:p>
          <a:p>
            <a:r>
              <a:rPr lang="en-US" altLang="en-GB">
                <a:sym typeface="+mn-ea"/>
              </a:rPr>
              <a:t>}</a:t>
            </a:r>
            <a:endParaRPr lang="en-US" altLang="en-GB"/>
          </a:p>
          <a:p>
            <a:endParaRPr lang="en-US" altLang="en-GB"/>
          </a:p>
          <a:p>
            <a:r>
              <a:rPr lang="en-US" altLang="en-GB">
                <a:sym typeface="+mn-ea"/>
              </a:rPr>
              <a:t>fun main() {</a:t>
            </a:r>
            <a:endParaRPr lang="en-US" altLang="en-GB"/>
          </a:p>
          <a:p>
            <a:r>
              <a:rPr lang="en-US" altLang="en-GB">
                <a:sym typeface="+mn-ea"/>
              </a:rPr>
              <a:t>    val apiKey = "your_news_api_key_here"</a:t>
            </a:r>
            <a:endParaRPr lang="en-US" altLang="en-GB"/>
          </a:p>
          <a:p>
            <a:r>
              <a:rPr lang="en-US" altLang="en-GB">
                <a:sym typeface="+mn-ea"/>
              </a:rPr>
              <a:t>    fetchLatestHeadlines(apiKey)</a:t>
            </a:r>
            <a:endParaRPr lang="en-US" altLang="en-GB"/>
          </a:p>
          <a:p>
            <a:r>
              <a:rPr lang="en-US" altLang="en-GB">
                <a:sym typeface="+mn-ea"/>
              </a:rPr>
              <a:t>}</a:t>
            </a:r>
            <a:endParaRPr lang="en-US" altLang="en-GB"/>
          </a:p>
          <a:p>
            <a:endParaRPr lang="en-GB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3481070" y="579755"/>
            <a:ext cx="5482590" cy="551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b="1">
                <a:sym typeface="+mn-ea"/>
              </a:rPr>
              <a:t>Java Implementation</a:t>
            </a:r>
            <a:r>
              <a:rPr lang="en-GB" altLang="en-US" b="1">
                <a:sym typeface="+mn-ea"/>
              </a:rPr>
              <a:t> </a:t>
            </a:r>
            <a:r>
              <a:rPr lang="en-US" altLang="en-US" b="1">
                <a:sym typeface="+mn-ea"/>
              </a:rPr>
              <a:t>MainActivity.java:</a:t>
            </a:r>
            <a:endParaRPr lang="en-GB" altLang="en-US"/>
          </a:p>
          <a:p>
            <a:br>
              <a:rPr lang="en-US" altLang="en-US" b="1">
                <a:sym typeface="+mn-ea"/>
              </a:rPr>
            </a:br>
            <a:r>
              <a:rPr lang="en-US" altLang="en-US" b="1">
                <a:sym typeface="+mn-ea"/>
              </a:rPr>
              <a:t>  </a:t>
            </a:r>
            <a:endParaRPr lang="en-GB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972185" y="1411605"/>
            <a:ext cx="10652125" cy="5022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/>
              <a:t>import okhttp3.OkHttpClient;</a:t>
            </a:r>
            <a:endParaRPr lang="en-US" altLang="en-GB"/>
          </a:p>
          <a:p>
            <a:r>
              <a:rPr lang="en-US" altLang="en-GB"/>
              <a:t>import okhttp3.Request;</a:t>
            </a:r>
            <a:endParaRPr lang="en-US" altLang="en-GB"/>
          </a:p>
          <a:p>
            <a:r>
              <a:rPr lang="en-US" altLang="en-GB"/>
              <a:t>import okhttp3.Response;</a:t>
            </a:r>
            <a:endParaRPr lang="en-US" altLang="en-GB"/>
          </a:p>
          <a:p>
            <a:r>
              <a:rPr lang="en-US" altLang="en-GB"/>
              <a:t>import com.google.gson.Gson;</a:t>
            </a:r>
            <a:endParaRPr lang="en-US" altLang="en-GB"/>
          </a:p>
          <a:p>
            <a:r>
              <a:rPr lang="en-US" altLang="en-GB"/>
              <a:t>import java.io.IOException;</a:t>
            </a:r>
            <a:endParaRPr lang="en-US" altLang="en-GB"/>
          </a:p>
          <a:p>
            <a:r>
              <a:rPr lang="en-US" altLang="en-GB"/>
              <a:t>import java.util.List;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class Article {</a:t>
            </a:r>
            <a:endParaRPr lang="en-US" altLang="en-GB"/>
          </a:p>
          <a:p>
            <a:r>
              <a:rPr lang="en-US" altLang="en-GB"/>
              <a:t>    String title;</a:t>
            </a:r>
            <a:endParaRPr lang="en-US" altLang="en-GB"/>
          </a:p>
          <a:p>
            <a:r>
              <a:rPr lang="en-US" altLang="en-GB"/>
              <a:t>    String description;</a:t>
            </a:r>
            <a:endParaRPr lang="en-US" altLang="en-GB"/>
          </a:p>
          <a:p>
            <a:r>
              <a:rPr lang="en-US" altLang="en-GB"/>
              <a:t>    String url;</a:t>
            </a:r>
            <a:endParaRPr lang="en-US" altLang="en-GB"/>
          </a:p>
          <a:p>
            <a:r>
              <a:rPr lang="en-US" altLang="en-GB"/>
              <a:t>}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class NewsResponse {</a:t>
            </a:r>
            <a:endParaRPr lang="en-US" altLang="en-GB"/>
          </a:p>
          <a:p>
            <a:r>
              <a:rPr lang="en-US" altLang="en-GB"/>
              <a:t>    String status;</a:t>
            </a:r>
            <a:endParaRPr lang="en-US" altLang="en-GB"/>
          </a:p>
          <a:p>
            <a:r>
              <a:rPr lang="en-US" altLang="en-GB"/>
              <a:t>    int totalResults;</a:t>
            </a:r>
            <a:endParaRPr lang="en-US" altLang="en-GB"/>
          </a:p>
          <a:p>
            <a:r>
              <a:rPr lang="en-US" altLang="en-GB"/>
              <a:t>    List&lt;Article&gt; articles;</a:t>
            </a:r>
            <a:endParaRPr lang="en-US" altLang="en-GB"/>
          </a:p>
          <a:p>
            <a:r>
              <a:rPr lang="en-US" altLang="en-GB"/>
              <a:t>}</a:t>
            </a:r>
            <a:endParaRPr lang="en-US" altLang="en-GB"/>
          </a:p>
          <a:p>
            <a:endParaRPr lang="en-US" altLang="en-GB"/>
          </a:p>
          <a:p>
            <a:endParaRPr lang="en-GB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32460" y="509270"/>
            <a:ext cx="11097260" cy="60528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>
                <a:sym typeface="+mn-ea"/>
              </a:rPr>
              <a:t>public class NewsFetcher {</a:t>
            </a:r>
            <a:endParaRPr lang="en-US" altLang="en-GB"/>
          </a:p>
          <a:p>
            <a:endParaRPr lang="en-US" altLang="en-GB"/>
          </a:p>
          <a:p>
            <a:r>
              <a:rPr lang="en-US" altLang="en-GB">
                <a:sym typeface="+mn-ea"/>
              </a:rPr>
              <a:t>    public static void fetchLatestHeadlines(String apiKey) throws IOException {</a:t>
            </a:r>
            <a:endParaRPr lang="en-US" altLang="en-GB"/>
          </a:p>
          <a:p>
            <a:r>
              <a:rPr lang="en-US" altLang="en-GB">
                <a:sym typeface="+mn-ea"/>
              </a:rPr>
              <a:t>        OkHttpClient client = new OkHttpClient();</a:t>
            </a:r>
            <a:endParaRPr lang="en-US" altLang="en-GB"/>
          </a:p>
          <a:p>
            <a:r>
              <a:rPr lang="en-US" altLang="en-GB">
                <a:sym typeface="+mn-ea"/>
              </a:rPr>
              <a:t>        String url = "https://newsapi.org/v2/top-headlines?country=us&amp;apiKey=" + apiKey;</a:t>
            </a:r>
            <a:endParaRPr lang="en-US" altLang="en-GB"/>
          </a:p>
          <a:p>
            <a:r>
              <a:rPr lang="en-US" altLang="en-GB">
                <a:sym typeface="+mn-ea"/>
              </a:rPr>
              <a:t>        Request request = new Request.Builder().url(url).build();</a:t>
            </a:r>
            <a:endParaRPr lang="en-US" altLang="en-GB"/>
          </a:p>
          <a:p>
            <a:endParaRPr lang="en-US" altLang="en-GB"/>
          </a:p>
          <a:p>
            <a:r>
              <a:rPr lang="en-US" altLang="en-GB">
                <a:sym typeface="+mn-ea"/>
              </a:rPr>
              <a:t>        try (Response response = client.newCall(request).execute()) {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if (!response.isSuccessful()) {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    System.out.println("Failed to fetch data: " + response.message());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    return;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}</a:t>
            </a:r>
            <a:endParaRPr lang="en-US" altLang="en-GB"/>
          </a:p>
          <a:p>
            <a:endParaRPr lang="en-US" altLang="en-GB"/>
          </a:p>
          <a:p>
            <a:r>
              <a:rPr lang="en-US" altLang="en-GB">
                <a:sym typeface="+mn-ea"/>
              </a:rPr>
              <a:t>            String responseData = response.body().string();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Gson gson = new Gson();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NewsResponse newsResponse = gson.fromJson(responseData, NewsResponse.class);</a:t>
            </a:r>
            <a:endParaRPr lang="en-US" altLang="en-GB"/>
          </a:p>
          <a:p>
            <a:endParaRPr lang="en-US" altLang="en-GB"/>
          </a:p>
          <a:p>
            <a:r>
              <a:rPr lang="en-US" altLang="en-GB">
                <a:sym typeface="+mn-ea"/>
              </a:rPr>
              <a:t>            System.out.println("Total Headlines: " + newsResponse.totalResults);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for (Article article : newsResponse.articles) {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    System.out.println("Title: " + article.title);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    System.out.println("Description: " + article.description);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    System.out.println("URL: " + article.url);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 </a:t>
            </a:r>
            <a:endParaRPr lang="en-GB" altLang="en-US"/>
          </a:p>
          <a:p>
            <a:endParaRPr lang="en-GB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124585" y="1013460"/>
            <a:ext cx="8366125" cy="4353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>
                <a:sym typeface="+mn-ea"/>
              </a:rPr>
              <a:t>   System.out.println("------");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}</a:t>
            </a:r>
            <a:endParaRPr lang="en-US" altLang="en-GB"/>
          </a:p>
          <a:p>
            <a:r>
              <a:rPr lang="en-US" altLang="en-GB">
                <a:sym typeface="+mn-ea"/>
              </a:rPr>
              <a:t>        }</a:t>
            </a:r>
            <a:endParaRPr lang="en-US" altLang="en-GB"/>
          </a:p>
          <a:p>
            <a:r>
              <a:rPr lang="en-US" altLang="en-GB">
                <a:sym typeface="+mn-ea"/>
              </a:rPr>
              <a:t>    }</a:t>
            </a:r>
            <a:endParaRPr lang="en-US" altLang="en-GB"/>
          </a:p>
          <a:p>
            <a:endParaRPr lang="en-US" altLang="en-GB"/>
          </a:p>
          <a:p>
            <a:r>
              <a:rPr lang="en-US" altLang="en-GB">
                <a:sym typeface="+mn-ea"/>
              </a:rPr>
              <a:t>    public static void main(String[] args) {</a:t>
            </a:r>
            <a:endParaRPr lang="en-US" altLang="en-GB"/>
          </a:p>
          <a:p>
            <a:r>
              <a:rPr lang="en-US" altLang="en-GB">
                <a:sym typeface="+mn-ea"/>
              </a:rPr>
              <a:t>        String apiKey = "your_news_api_key_here";  // Replace with your NewsAPI key</a:t>
            </a:r>
            <a:endParaRPr lang="en-US" altLang="en-GB"/>
          </a:p>
          <a:p>
            <a:r>
              <a:rPr lang="en-US" altLang="en-GB">
                <a:sym typeface="+mn-ea"/>
              </a:rPr>
              <a:t>        try {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fetchLatestHeadlines(apiKey);</a:t>
            </a:r>
            <a:endParaRPr lang="en-US" altLang="en-GB"/>
          </a:p>
          <a:p>
            <a:r>
              <a:rPr lang="en-US" altLang="en-GB">
                <a:sym typeface="+mn-ea"/>
              </a:rPr>
              <a:t>        } catch (IOException e) {</a:t>
            </a:r>
            <a:endParaRPr lang="en-US" altLang="en-GB"/>
          </a:p>
          <a:p>
            <a:r>
              <a:rPr lang="en-US" altLang="en-GB">
                <a:sym typeface="+mn-ea"/>
              </a:rPr>
              <a:t>            e.printStackTrace();</a:t>
            </a:r>
            <a:endParaRPr lang="en-US" altLang="en-GB"/>
          </a:p>
          <a:p>
            <a:r>
              <a:rPr lang="en-US" altLang="en-GB">
                <a:sym typeface="+mn-ea"/>
              </a:rPr>
              <a:t>        }</a:t>
            </a:r>
            <a:endParaRPr lang="en-US" altLang="en-GB"/>
          </a:p>
          <a:p>
            <a:r>
              <a:rPr lang="en-US" altLang="en-GB">
                <a:sym typeface="+mn-ea"/>
              </a:rPr>
              <a:t>    }</a:t>
            </a:r>
            <a:endParaRPr lang="en-US" altLang="en-GB"/>
          </a:p>
          <a:p>
            <a:r>
              <a:rPr lang="en-US" altLang="en-GB">
                <a:sym typeface="+mn-ea"/>
              </a:rPr>
              <a:t>}</a:t>
            </a:r>
            <a:endParaRPr lang="en-GB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news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0850" y="1165860"/>
            <a:ext cx="2360295" cy="5085080"/>
          </a:xfrm>
          <a:prstGeom prst="rect">
            <a:avLst/>
          </a:prstGeom>
        </p:spPr>
      </p:pic>
      <p:pic>
        <p:nvPicPr>
          <p:cNvPr id="4" name="Picture 3" descr="new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165860"/>
            <a:ext cx="2439035" cy="52165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142865" y="510540"/>
            <a:ext cx="406400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3000"/>
              <a:t>OUTPUT:</a:t>
            </a:r>
            <a:endParaRPr lang="en-GB" altLang="en-US" sz="3000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news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3110" y="755650"/>
            <a:ext cx="3236595" cy="57613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554355" y="1274445"/>
            <a:ext cx="3533140" cy="1054100"/>
          </a:xfrm>
        </p:spPr>
        <p:txBody>
          <a:bodyPr>
            <a:normAutofit/>
          </a:bodyPr>
          <a:p>
            <a:r>
              <a:rPr lang="en-GB" altLang="en-US" sz="3000" dirty="0"/>
              <a:t>CONCLUSION</a:t>
            </a:r>
            <a:endParaRPr lang="en-GB" altLang="en-US" sz="3000" dirty="0"/>
          </a:p>
        </p:txBody>
      </p:sp>
      <p:sp>
        <p:nvSpPr>
          <p:cNvPr id="2" name="Text Box 1"/>
          <p:cNvSpPr txBox="1"/>
          <p:nvPr/>
        </p:nvSpPr>
        <p:spPr>
          <a:xfrm>
            <a:off x="1035685" y="2328545"/>
            <a:ext cx="5135245" cy="1264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GB"/>
              <a:t>    </a:t>
            </a:r>
            <a:r>
              <a:rPr lang="en-GB" altLang="en-US"/>
              <a:t>“Latest headline news” app</a:t>
            </a:r>
            <a:r>
              <a:rPr lang="en-US" altLang="en-GB"/>
              <a:t> is the ultimate tool for staying updated with personalized news, delivering the latest headlines in real time.  </a:t>
            </a:r>
            <a:endParaRPr lang="en-US" altLang="en-GB"/>
          </a:p>
          <a:p>
            <a:endParaRPr lang="en-GB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8976049" y="4321810"/>
            <a:ext cx="2177091" cy="486566"/>
          </a:xfrm>
        </p:spPr>
        <p:txBody>
          <a:bodyPr>
            <a:noAutofit/>
          </a:bodyPr>
          <a:p>
            <a:r>
              <a:rPr lang="en-GB" altLang="en-US" sz="1500"/>
              <a:t>S.Bhuvaneswaran</a:t>
            </a:r>
            <a:endParaRPr lang="en-GB" altLang="en-US" sz="1500"/>
          </a:p>
          <a:p>
            <a:r>
              <a:rPr lang="en-GB" altLang="en-US" sz="1500"/>
              <a:t>aut815822104007</a:t>
            </a:r>
            <a:endParaRPr lang="en-GB" altLang="en-US" sz="1500"/>
          </a:p>
        </p:txBody>
      </p:sp>
      <p:sp>
        <p:nvSpPr>
          <p:cNvPr id="6" name="标题 5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5059680" y="2042795"/>
            <a:ext cx="6155055" cy="2093595"/>
          </a:xfrm>
        </p:spPr>
        <p:txBody>
          <a:bodyPr/>
          <a:p>
            <a:r>
              <a:rPr lang="en-US"/>
              <a:t>THANK YOU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8200" y="1345565"/>
            <a:ext cx="10515600" cy="478631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  <a:latin typeface="+mn-ea"/>
                <a:cs typeface="+mn-ea"/>
              </a:rPr>
              <a:t>Stay informed with Latest Headline, your go-to Android app for the latest news and trending headlines. Whether you’re interested in global events, local news, or specific topics, this app delivers real-time updates from multiple trusted news sources directly to your device.</a:t>
            </a:r>
            <a:endParaRPr lang="en-US" altLang="en-US" sz="2000">
              <a:solidFill>
                <a:schemeClr val="tx1"/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</a:rPr>
              <a:t>The app provides a single platform to access the latest headlines from multiple sources.</a:t>
            </a:r>
            <a:endParaRPr lang="en-US" altLang="en-US" sz="20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</a:rPr>
              <a:t>Personalized news feed based on user interests (e.g., politics, sports, technology, etc.).</a:t>
            </a:r>
            <a:endParaRPr lang="en-US" altLang="en-US" sz="20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</a:rPr>
              <a:t>Real-time updates for breaking news, trending topics, and special events.</a:t>
            </a:r>
            <a:endParaRPr lang="en-US" altLang="en-US" sz="20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en-US" sz="2000">
                <a:solidFill>
                  <a:schemeClr val="tx1"/>
                </a:solidFill>
              </a:rPr>
              <a:t>Easy-to-read design with an intuitive interface.</a:t>
            </a:r>
            <a:endParaRPr lang="en-US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US">
                <a:solidFill>
                  <a:schemeClr val="tx1"/>
                </a:solidFill>
              </a:rPr>
              <a:t>     </a:t>
            </a:r>
            <a:endParaRPr lang="en-US" altLang="en-US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>
                <a:solidFill>
                  <a:schemeClr val="tx1"/>
                </a:solidFill>
              </a:rPr>
              <a:t>       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8" name="Title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38200" y="365125"/>
            <a:ext cx="105156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/>
                </a:solidFill>
                <a:latin typeface="Yu Gothic UI Semibold" panose="020B0700000000000000" charset="-128"/>
                <a:ea typeface="Yu Gothic UI Semibold" panose="020B0700000000000000" charset="-128"/>
                <a:cs typeface="Franklin Gothic Medium" panose="020B0603020102020204" charset="0"/>
              </a:rPr>
              <a:t>Introduction</a:t>
            </a:r>
            <a:endParaRPr lang="en-US" b="1">
              <a:solidFill>
                <a:schemeClr val="tx1"/>
              </a:solidFill>
              <a:latin typeface="Yu Gothic UI Semibold" panose="020B0700000000000000" charset="-128"/>
              <a:ea typeface="Yu Gothic UI Semibold" panose="020B0700000000000000" charset="-128"/>
              <a:cs typeface="Franklin Gothic Medium" panose="020B060302010202020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000"/>
              <a:t>Key Features</a:t>
            </a:r>
            <a:endParaRPr lang="en-US" sz="3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150" y="1301750"/>
            <a:ext cx="10799088" cy="405553"/>
          </a:xfrm>
        </p:spPr>
        <p:txBody>
          <a:bodyPr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1900"/>
              <a:t> </a:t>
            </a:r>
            <a:r>
              <a:rPr lang="en-US" altLang="en-GB" sz="2000"/>
              <a:t>Personalized News Feed: Customize your news experience by selecting categories that matter most to you—be it politics, sports, technology, entertainment, or more.</a:t>
            </a:r>
            <a:r>
              <a:rPr lang="en-GB" altLang="en-US" sz="2000"/>
              <a:t> </a:t>
            </a:r>
            <a:endParaRPr lang="en-GB" altLang="en-US" sz="20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2000"/>
              <a:t> Real-Time Updates: Get breaking news alerts as soon as they happen, keeping you in the loop throughout the day.</a:t>
            </a:r>
            <a:endParaRPr lang="en-US" altLang="en-GB" sz="20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2000"/>
              <a:t>   Easy Navigation: Browse headlines with ease using an intuitive, user-friendly interface designed for quick access to your favorite stories.</a:t>
            </a:r>
            <a:endParaRPr lang="en-US" altLang="en-GB" sz="20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2000"/>
              <a:t>  Save &amp; Share Headlines: Bookmark your favorite headlines to read later or share them with friends and family on social media.</a:t>
            </a:r>
            <a:endParaRPr lang="en-US" altLang="en-GB" sz="20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2000"/>
              <a:t>  Push Notifications: Receive notifications about important or breaking news stories, ensuring you never miss an update.</a:t>
            </a:r>
            <a:endParaRPr lang="en-US" altLang="en-GB" sz="2000"/>
          </a:p>
          <a:p>
            <a:endParaRPr lang="en-US" altLang="en-GB" sz="1900"/>
          </a:p>
          <a:p>
            <a:endParaRPr lang="en-US" altLang="en-GB" sz="190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 altLang="en-US"/>
              <a:t>User Flow</a:t>
            </a:r>
            <a:endParaRPr lang="en-GB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/>
          </a:bodyPr>
          <a:p>
            <a:pPr marL="342900" indent="-3429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en-GB" sz="8000"/>
              <a:t>  App Launch </a:t>
            </a:r>
            <a:r>
              <a:rPr lang="en-US" altLang="en-US" sz="8000"/>
              <a:t>→</a:t>
            </a:r>
            <a:r>
              <a:rPr lang="en-US" altLang="en-GB" sz="8000"/>
              <a:t> Welcome screen or user login (optional).</a:t>
            </a:r>
            <a:endParaRPr lang="en-US" altLang="en-GB" sz="8000"/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en-GB" sz="8000"/>
              <a:t>  Personalization – Choose interests or topics.</a:t>
            </a:r>
            <a:endParaRPr lang="en-US" altLang="en-GB" sz="8000"/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en-GB" sz="8000"/>
              <a:t>  Browse Headlines – Display real-time, categorized headlines.</a:t>
            </a:r>
            <a:endParaRPr lang="en-US" altLang="en-GB" sz="8000"/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en-GB" sz="8000"/>
              <a:t> </a:t>
            </a:r>
            <a:r>
              <a:rPr lang="en-GB" altLang="en-US" sz="8000"/>
              <a:t> </a:t>
            </a:r>
            <a:r>
              <a:rPr lang="en-US" altLang="en-GB" sz="8000"/>
              <a:t>Save/Share/Read – Users can save or share headlines.</a:t>
            </a:r>
            <a:endParaRPr lang="en-US" altLang="en-GB" sz="8000"/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en-GB" sz="8000"/>
              <a:t>  Push Notifications – Alert users to breaking news.</a:t>
            </a:r>
            <a:endParaRPr lang="en-US" altLang="en-GB" sz="8000"/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altLang="en-GB" sz="8000"/>
              <a:t>  Settings – Customize app preferences (e.g., notification settings, categories).</a:t>
            </a:r>
            <a:endParaRPr lang="en-US" altLang="en-GB" sz="8000"/>
          </a:p>
          <a:p>
            <a:endParaRPr lang="en-US" altLang="en-GB" sz="8000"/>
          </a:p>
          <a:p>
            <a:endParaRPr lang="en-US" altLang="en-GB"/>
          </a:p>
          <a:p>
            <a:endParaRPr lang="en-US" altLang="en-GB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42" y="328885"/>
            <a:ext cx="10799087" cy="864000"/>
          </a:xfrm>
        </p:spPr>
        <p:txBody>
          <a:bodyPr>
            <a:normAutofit/>
          </a:bodyPr>
          <a:p>
            <a:r>
              <a:rPr lang="en-GB" altLang="en-US" sz="2500"/>
              <a:t>App Design</a:t>
            </a:r>
            <a:endParaRPr lang="en-GB" altLang="en-US" sz="25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425" y="1333500"/>
            <a:ext cx="10799088" cy="405553"/>
          </a:xfrm>
        </p:spPr>
        <p:txBody>
          <a:bodyPr>
            <a:normAutofit fontScale="25000"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en-GB" sz="6400"/>
              <a:t> Showcase the app’s clean and modern design.</a:t>
            </a:r>
            <a:endParaRPr lang="en-US" altLang="en-GB" sz="6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GB" sz="6400">
                <a:sym typeface="+mn-ea"/>
              </a:rPr>
              <a:t>Highlight the simple, user-friendly interface: minimalistic layout, easy navigation, and quick access to news categories.</a:t>
            </a:r>
            <a:endParaRPr lang="en-US" altLang="en-GB" sz="6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GB" sz="6400">
                <a:sym typeface="+mn-ea"/>
              </a:rPr>
              <a:t>Include screenshots of key screens (e.g., Home Screen, News Feed, Headline Detail Page).</a:t>
            </a:r>
            <a:endParaRPr lang="en-US" altLang="en-GB" sz="6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GB" sz="6400">
                <a:sym typeface="+mn-ea"/>
              </a:rPr>
              <a:t>Mention use of Material Design Principles for intuitive user experienc</a:t>
            </a:r>
            <a:r>
              <a:rPr lang="en-GB" altLang="en-US" sz="6400">
                <a:sym typeface="+mn-ea"/>
              </a:rPr>
              <a:t>e </a:t>
            </a:r>
            <a:endParaRPr lang="en-GB" altLang="en-US" sz="6400">
              <a:sym typeface="+mn-ea"/>
            </a:endParaRPr>
          </a:p>
          <a:p>
            <a:r>
              <a:rPr lang="en-GB" altLang="en-US" sz="10000">
                <a:sym typeface="+mn-ea"/>
              </a:rPr>
              <a:t>Technology Stack</a:t>
            </a:r>
            <a:endParaRPr lang="en-GB" altLang="en-US" sz="1000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GB" sz="6400">
                <a:sym typeface="+mn-ea"/>
              </a:rPr>
              <a:t> Frontend (UI): Kotlin/Java (Android Development)</a:t>
            </a:r>
            <a:endParaRPr lang="en-US" altLang="en-GB" sz="6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GB" altLang="en-US" sz="6400">
                <a:sym typeface="+mn-ea"/>
              </a:rPr>
              <a:t> </a:t>
            </a:r>
            <a:r>
              <a:rPr lang="en-US" altLang="en-GB" sz="6400">
                <a:sym typeface="+mn-ea"/>
              </a:rPr>
              <a:t>Backend: Firebase for user authentication and cloud database</a:t>
            </a:r>
            <a:endParaRPr lang="en-US" altLang="en-GB" sz="6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GB" sz="6400">
                <a:sym typeface="+mn-ea"/>
              </a:rPr>
              <a:t> News API Integration: Use of NewsAPI or custom API integration to pull headlines from multiple sources.</a:t>
            </a:r>
            <a:endParaRPr lang="en-US" altLang="en-GB" sz="6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GB" sz="6400">
                <a:sym typeface="+mn-ea"/>
              </a:rPr>
              <a:t> Push Notifications: Firebase Cloud Messaging (FCM)</a:t>
            </a:r>
            <a:endParaRPr lang="en-US" altLang="en-GB" sz="6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GB" sz="6400">
                <a:sym typeface="+mn-ea"/>
              </a:rPr>
              <a:t> Analytics: Google Analytics or Firebase Analytics to track app usage and engagement.</a:t>
            </a:r>
            <a:endParaRPr lang="en-US" altLang="en-GB" sz="6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GB" sz="6400">
                <a:sym typeface="+mn-ea"/>
              </a:rPr>
              <a:t> Cloud Hosting: Firebase or AWS for cloud infrastructure.</a:t>
            </a:r>
            <a:endParaRPr lang="en-US" altLang="en-GB" sz="6400"/>
          </a:p>
          <a:p>
            <a:endParaRPr lang="en-GB" altLang="en-US" sz="10000">
              <a:sym typeface="+mn-ea"/>
            </a:endParaRPr>
          </a:p>
          <a:p>
            <a:endParaRPr lang="en-US" altLang="en-GB"/>
          </a:p>
          <a:p>
            <a:endParaRPr lang="en-US" altLang="en-GB" sz="8000" b="1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GB" altLang="en-US" sz="2700"/>
              <a:t>Development Roadmap</a:t>
            </a:r>
            <a:endParaRPr lang="en-GB" altLang="en-US" sz="27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7600"/>
              <a:t> Phase 1 (MVP): Core features (headline aggregation, basic user profile, simple UI).</a:t>
            </a:r>
            <a:endParaRPr lang="en-US" altLang="en-GB" sz="7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7600"/>
              <a:t> Phase 2: User personalization, push notifications, and advanced filtering.</a:t>
            </a:r>
            <a:endParaRPr lang="en-US" altLang="en-GB" sz="7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7600"/>
              <a:t> Phase 3: Monetization features (ads, subscriptions, affiliate marketing).</a:t>
            </a:r>
            <a:endParaRPr lang="en-US" altLang="en-GB" sz="7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7600"/>
              <a:t> Phase 4: Continuous updates, improvements, and expanding news sources.</a:t>
            </a:r>
            <a:endParaRPr lang="en-US" altLang="en-GB" sz="7600"/>
          </a:p>
          <a:p>
            <a:r>
              <a:rPr lang="en-GB" altLang="en-US" sz="10800"/>
              <a:t>User Feedback and Testing</a:t>
            </a:r>
            <a:endParaRPr lang="en-GB" altLang="en-US" sz="108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7600"/>
              <a:t> Early feedback from beta testers indicated a positive response to the real-time updates and personalized news feed.</a:t>
            </a:r>
            <a:endParaRPr lang="en-US" altLang="en-GB" sz="7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7600"/>
              <a:t> Conduct usability tests and A/B testing to improve user experience.</a:t>
            </a:r>
            <a:endParaRPr lang="en-US" altLang="en-GB" sz="76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GB" sz="7600"/>
              <a:t> User Retention Rate: Focus on improving retention through meaningful notifications and content suggestions.</a:t>
            </a:r>
            <a:endParaRPr lang="en-US" altLang="en-GB" sz="7600"/>
          </a:p>
          <a:p>
            <a:endParaRPr lang="en-US" altLang="en-GB" sz="8000"/>
          </a:p>
          <a:p>
            <a:endParaRPr lang="en-US" altLang="en-GB" sz="80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-1" y="1790700"/>
            <a:ext cx="12192001" cy="50673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93" t="-16833" r="-847" b="-459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1320"/>
          </a:p>
        </p:txBody>
      </p:sp>
      <p:sp>
        <p:nvSpPr>
          <p:cNvPr id="5" name="Title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397725" y="363600"/>
            <a:ext cx="105156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>
                <a:solidFill>
                  <a:schemeClr val="tx1"/>
                </a:solidFill>
              </a:rPr>
              <a:t>“Latest Headline News TODAY”</a:t>
            </a:r>
            <a:endParaRPr lang="en-GB" altLang="en-US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816735" y="1659255"/>
            <a:ext cx="6986905" cy="185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GB" sz="2500"/>
              <a:t>dependencies {</a:t>
            </a:r>
            <a:endParaRPr lang="en-US" altLang="en-GB" sz="2500"/>
          </a:p>
          <a:p>
            <a:r>
              <a:rPr lang="en-US" altLang="en-GB" sz="2500"/>
              <a:t>    implementation("com.squareup.okhttp3:okhttp:4.10.0")</a:t>
            </a:r>
            <a:endParaRPr lang="en-US" altLang="en-GB" sz="2500"/>
          </a:p>
          <a:p>
            <a:r>
              <a:rPr lang="en-US" altLang="en-GB" sz="2500"/>
              <a:t>    implementation("com.google.code.gson:gson:2.8.8")</a:t>
            </a:r>
            <a:endParaRPr lang="en-US" altLang="en-GB" sz="2500"/>
          </a:p>
          <a:p>
            <a:r>
              <a:rPr lang="en-US" altLang="en-GB" sz="2500"/>
              <a:t>}</a:t>
            </a:r>
            <a:endParaRPr lang="en-US" altLang="en-GB" sz="2500"/>
          </a:p>
          <a:p>
            <a:endParaRPr lang="en-GB" altLang="en-US" sz="2500"/>
          </a:p>
        </p:txBody>
      </p:sp>
      <p:sp>
        <p:nvSpPr>
          <p:cNvPr id="5" name="Text Box 4"/>
          <p:cNvSpPr txBox="1"/>
          <p:nvPr/>
        </p:nvSpPr>
        <p:spPr>
          <a:xfrm>
            <a:off x="3340100" y="720725"/>
            <a:ext cx="61156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2500" u="sng"/>
              <a:t>Kotlin Implementation </a:t>
            </a:r>
            <a:r>
              <a:rPr lang="en-GB" altLang="en-US" sz="2500" b="1"/>
              <a:t>Dependencies</a:t>
            </a:r>
            <a:endParaRPr lang="en-GB" altLang="en-US" sz="2500" b="1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3820795" y="5911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Main Activity.kt:</a:t>
            </a:r>
            <a:endParaRPr lang="en-GB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901700" y="1271270"/>
            <a:ext cx="10511155" cy="536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/>
              <a:t>import okhttp3.OkHttpClient</a:t>
            </a:r>
            <a:endParaRPr lang="en-US" altLang="en-GB"/>
          </a:p>
          <a:p>
            <a:r>
              <a:rPr lang="en-US" altLang="en-GB"/>
              <a:t>import okhttp3.Request</a:t>
            </a:r>
            <a:endParaRPr lang="en-US" altLang="en-GB"/>
          </a:p>
          <a:p>
            <a:r>
              <a:rPr lang="en-US" altLang="en-GB"/>
              <a:t>import com.google.gson.Gson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data class Article(val title: String, val description: String, val url: String)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data class NewsResponse(val status: String, val totalResults: Int, val articles: List&lt;Article&gt;)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fun fetchLatestHeadlines(apiKey: String) {</a:t>
            </a:r>
            <a:endParaRPr lang="en-US" altLang="en-GB"/>
          </a:p>
          <a:p>
            <a:r>
              <a:rPr lang="en-US" altLang="en-GB"/>
              <a:t>    val client = OkHttpClient()</a:t>
            </a:r>
            <a:endParaRPr lang="en-US" altLang="en-GB"/>
          </a:p>
          <a:p>
            <a:r>
              <a:rPr lang="en-US" altLang="en-GB"/>
              <a:t>    val request = Request.Builder()</a:t>
            </a:r>
            <a:endParaRPr lang="en-US" altLang="en-GB"/>
          </a:p>
          <a:p>
            <a:r>
              <a:rPr lang="en-US" altLang="en-GB"/>
              <a:t>        .url("https://newsapi.org/v2/top-headlines?country=us&amp;apiKey=$apiKey")</a:t>
            </a:r>
            <a:endParaRPr lang="en-US" altLang="en-GB"/>
          </a:p>
          <a:p>
            <a:r>
              <a:rPr lang="en-US" altLang="en-GB"/>
              <a:t>        .build()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    client.newCall(request).execute().use { response -&gt;</a:t>
            </a:r>
            <a:endParaRPr lang="en-US" altLang="en-GB"/>
          </a:p>
          <a:p>
            <a:r>
              <a:rPr lang="en-US" altLang="en-GB"/>
              <a:t>        if (!response.isSuccessful) {</a:t>
            </a:r>
            <a:endParaRPr lang="en-US" altLang="en-GB"/>
          </a:p>
          <a:p>
            <a:r>
              <a:rPr lang="en-US" altLang="en-GB"/>
              <a:t>            println("Failed to fetch data: ${response.message}")</a:t>
            </a:r>
            <a:endParaRPr lang="en-US" altLang="en-GB"/>
          </a:p>
          <a:p>
            <a:r>
              <a:rPr lang="en-US" altLang="en-GB"/>
              <a:t>            return</a:t>
            </a:r>
            <a:endParaRPr lang="en-US" altLang="en-GB"/>
          </a:p>
          <a:p>
            <a:r>
              <a:rPr lang="en-US" altLang="en-GB"/>
              <a:t>        }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    </a:t>
            </a:r>
            <a:endParaRPr lang="en-GB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569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Your title here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7979_9*a*1"/>
  <p:tag name="KSO_WM_TEMPLATE_CATEGORY" val="custom"/>
  <p:tag name="KSO_WM_TEMPLATE_INDEX" val="20237979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MH" val="20151028143709"/>
  <p:tag name="MH_LIBRARY" val="CONTENTS"/>
  <p:tag name="MH_AUTOCOLOR" val="TRUE"/>
  <p:tag name="MH_TYPE" val="CONTENTS"/>
  <p:tag name="ID" val="547134"/>
  <p:tag name="KSO_WM_SPECIAL_SOURCE" val="bdnull"/>
  <p:tag name="KSO_WM_SLIDE_CONTENT_AREA" val="{&quot;left&quot;:&quot;43&quot;,&quot;top&quot;:&quot;156.65&quot;,&quot;width&quot;:&quot;459.25&quot;,&quot;height&quot;:&quot;180.85&quot;}"/>
  <p:tag name="KSO_WM_SLIDE_ID" val="custom20237979_9"/>
  <p:tag name="KSO_WM_TEMPLATE_SUBCATEGORY" val="29"/>
  <p:tag name="KSO_WM_TEMPLATE_MASTER_TYPE" val="0"/>
  <p:tag name="KSO_WM_TEMPLATE_COLOR_TYPE" val="0"/>
  <p:tag name="KSO_WM_SLIDE_TYPE" val="sectionTitl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7979"/>
  <p:tag name="KSO_WM_SLIDE_LAYOUT" val="a"/>
  <p:tag name="KSO_WM_SLIDE_LAYOUT_CNT" val="1"/>
  <p:tag name="KSO_WM_SLIDE_THEME_ID" val="3320991"/>
  <p:tag name="KSO_WM_SLIDE_THEME_NAME" val="Z_20237979_Blue Chinoiserie"/>
</p:tagLst>
</file>

<file path=ppt/tags/tag105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custom20237979_11*f*1"/>
  <p:tag name="KSO_WM_TEMPLATE_CATEGORY" val="custom"/>
  <p:tag name="KSO_WM_TEMPLATE_INDEX" val="20237979"/>
  <p:tag name="KSO_WM_UNIT_LAYERLEVEL" val="1"/>
  <p:tag name="KSO_WM_TAG_VERSION" val="3.0"/>
  <p:tag name="KSO_WM_BEAUTIFY_FLAG" val="#wm#"/>
  <p:tag name="KSO_WM_UNIT_PRESET_TEXT" val="Name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custom20237979_11*a*1"/>
  <p:tag name="KSO_WM_TEMPLATE_CATEGORY" val="custom"/>
  <p:tag name="KSO_WM_TEMPLATE_INDEX" val="20237979"/>
  <p:tag name="KSO_WM_UNIT_LAYERLEVEL" val="1"/>
  <p:tag name="KSO_WM_TAG_VERSION" val="3.0"/>
  <p:tag name="KSO_WM_BEAUTIFY_FLAG" val="#wm#"/>
  <p:tag name="KSO_WM_UNIT_PRESET_TEXT" val="THANK YOU"/>
</p:tagLst>
</file>

<file path=ppt/tags/tag107.xml><?xml version="1.0" encoding="utf-8"?>
<p:tagLst xmlns:p="http://schemas.openxmlformats.org/presentationml/2006/main">
  <p:tag name="KSO_WM_SPECIAL_SOURCE" val="bdnull"/>
  <p:tag name="KSO_WM_SLIDE_CONTENT_AREA" val="{&quot;left&quot;:&quot;462.85&quot;,&quot;top&quot;:&quot;118.75&quot;,&quot;width&quot;:&quot;459.25&quot;,&quot;height&quot;:&quot;265.1&quot;}"/>
  <p:tag name="KSO_WM_SLIDE_ID" val="custom20237979_11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11"/>
  <p:tag name="KSO_WM_TAG_VERSION" val="3.0"/>
  <p:tag name="KSO_WM_BEAUTIFY_FLAG" val="#wm#"/>
  <p:tag name="KSO_WM_TEMPLATE_CATEGORY" val="custom"/>
  <p:tag name="KSO_WM_TEMPLATE_INDEX" val="20237979"/>
  <p:tag name="KSO_WM_SLIDE_LAYOUT" val="a_f"/>
  <p:tag name="KSO_WM_SLIDE_LAYOUT_CNT" val="1_1"/>
  <p:tag name="KSO_WM_SLIDE_THEME_ID" val="3320991"/>
  <p:tag name="KSO_WM_SLIDE_THEME_NAME" val="Z_20237979_Blue Chinoiserie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569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4*i*4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9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9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7979"/>
</p:tagLst>
</file>

<file path=ppt/tags/tag78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7979"/>
</p:tagLst>
</file>

<file path=ppt/tags/tag79.xml><?xml version="1.0" encoding="utf-8"?>
<p:tagLst xmlns:p="http://schemas.openxmlformats.org/presentationml/2006/main">
  <p:tag name="KSO_WM_SPECIAL_SOURCE" val="bdnull"/>
  <p:tag name="KSO_WM_TEMPLATE_THUMBS_INDEX" val="1、11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7979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81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SUBTYPE" val="b"/>
  <p:tag name="KSO_WM_UNIT_PRESET_TEXT" val="Name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custom20237979_1*f*1"/>
  <p:tag name="KSO_WM_TEMPLATE_CATEGORY" val="custom"/>
  <p:tag name="KSO_WM_TEMPLATE_INDEX" val="20237979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TEXT_FILL_FORE_SCHEMECOLOR_INDEX_BRIGHTNESS" val="-0.25"/>
  <p:tag name="KSO_WM_UNIT_TEXT_FILL_FORE_SCHEMECOLOR_INDEX" val="14"/>
  <p:tag name="KSO_WM_UNIT_TEXT_FILL_TYPE" val="1"/>
  <p:tag name="KSO_WM_UNIT_ISCONTENTSTITLE" val="0"/>
  <p:tag name="KSO_WM_UNIT_ISNUMDGMTITLE" val="0"/>
  <p:tag name="KSO_WM_UNIT_PRESET_TEXT" val="Add description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7979_1*b*1"/>
  <p:tag name="KSO_WM_TEMPLATE_CATEGORY" val="custom"/>
  <p:tag name="KSO_WM_TEMPLATE_INDEX" val="20237979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7979_1*a*1"/>
  <p:tag name="KSO_WM_TEMPLATE_CATEGORY" val="custom"/>
  <p:tag name="KSO_WM_TEMPLATE_INDEX" val="20237979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SPECIAL_SOURCE" val="bdnull"/>
  <p:tag name="KSO_WM_TEMPLATE_THUMBS_INDEX" val="1、11"/>
  <p:tag name="KSO_WM_SLIDE_CONTENT_AREA" val="{&quot;left&quot;:&quot;462.85&quot;,&quot;top&quot;:&quot;118.75&quot;,&quot;width&quot;:&quot;459.25&quot;,&quot;height&quot;:&quot;265.1&quot;}"/>
  <p:tag name="KSO_WM_SLIDE_ID" val="custom20237979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7979"/>
  <p:tag name="KSO_WM_SLIDE_LAYOUT" val="a_b_f"/>
  <p:tag name="KSO_WM_SLIDE_LAYOUT_CNT" val="1_1_1"/>
  <p:tag name="KSO_WM_SLIDE_THEME_ID" val="3320991"/>
  <p:tag name="KSO_WM_SLIDE_THEME_NAME" val="Z_20237979_Blue Chinoiserie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9"/>
  <p:tag name="KSO_WM_UNIT_TYPE" val="f"/>
  <p:tag name="KSO_WM_UNIT_INDEX" val="1"/>
  <p:tag name="KSO_WM_UNIT_ID" val="custom160569_2*f*1"/>
  <p:tag name="KSO_WM_UNIT_CLEAR" val="1"/>
  <p:tag name="KSO_WM_UNIT_LAYERLEVEL" val="1"/>
  <p:tag name="KSO_WM_UNIT_VALUE" val="462"/>
  <p:tag name="KSO_WM_UNIT_HIGHLIGHT" val="0"/>
  <p:tag name="KSO_WM_UNIT_COMPATIBLE" val="0"/>
  <p:tag name="KSO_WM_UNIT_PRESET_TEXT_INDEX" val="5"/>
  <p:tag name="KSO_WM_UNIT_PRESET_TEXT_LEN" val="232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9"/>
  <p:tag name="KSO_WM_UNIT_TYPE" val="a"/>
  <p:tag name="KSO_WM_UNIT_INDEX" val="1"/>
  <p:tag name="KSO_WM_UNIT_ID" val="custom160569_2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7.xml><?xml version="1.0" encoding="utf-8"?>
<p:tagLst xmlns:p="http://schemas.openxmlformats.org/presentationml/2006/main">
  <p:tag name="KSO_WM_TEMPLATE_CATEGORY" val="custom"/>
  <p:tag name="KSO_WM_TEMPLATE_INDEX" val="160569"/>
  <p:tag name="KSO_WM_TAG_VERSION" val="1.0"/>
  <p:tag name="KSO_WM_SLIDE_ID" val="custom160569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10"/>
  <p:tag name="KSO_WM_SLIDE_SIZE" val="828*377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9"/>
  <p:tag name="KSO_WM_UNIT_TYPE" val="d"/>
  <p:tag name="KSO_WM_UNIT_INDEX" val="1"/>
  <p:tag name="KSO_WM_UNIT_ID" val="custom160569_6*d*1"/>
  <p:tag name="KSO_WM_UNIT_CLEAR" val="0"/>
  <p:tag name="KSO_WM_UNIT_LAYERLEVEL" val="1"/>
  <p:tag name="KSO_WM_UNIT_VALUE" val="1406*3384"/>
  <p:tag name="KSO_WM_UNIT_HIGHLIGHT" val="0"/>
  <p:tag name="KSO_WM_UNIT_COMPATIBLE" val="0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69"/>
  <p:tag name="KSO_WM_UNIT_TYPE" val="a"/>
  <p:tag name="KSO_WM_UNIT_INDEX" val="1"/>
  <p:tag name="KSO_WM_UNIT_ID" val="custom160569_6*a*1"/>
  <p:tag name="KSO_WM_UNIT_CLEAR" val="1"/>
  <p:tag name="KSO_WM_UNIT_LAYERLEVEL" val="1"/>
  <p:tag name="KSO_WM_UNIT_VALUE" val="25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4.xml><?xml version="1.0" encoding="utf-8"?>
<p:tagLst xmlns:p="http://schemas.openxmlformats.org/presentationml/2006/main">
  <p:tag name="KSO_WM_TEMPLATE_CATEGORY" val="custom"/>
  <p:tag name="KSO_WM_TEMPLATE_INDEX" val="160569"/>
  <p:tag name="KSO_WM_TAG_VERSION" val="1.0"/>
  <p:tag name="KSO_WM_SLIDE_ID" val="custom160569_6"/>
  <p:tag name="KSO_WM_SLIDE_INDEX" val="6"/>
  <p:tag name="KSO_WM_SLIDE_ITEM_CNT" val="1"/>
  <p:tag name="KSO_WM_SLIDE_LAYOUT" val="a_d"/>
  <p:tag name="KSO_WM_SLIDE_LAYOUT_CNT" val="1_1"/>
  <p:tag name="KSO_WM_SLIDE_TYPE" val="text"/>
  <p:tag name="KSO_WM_BEAUTIFY_FLAG" val="#wm#"/>
  <p:tag name="KSO_WM_SLIDE_POSITION" val="0*141"/>
  <p:tag name="KSO_WM_SLIDE_SIZE" val="960*399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160569"/>
</p:tagLst>
</file>

<file path=ppt/theme/theme1.xml><?xml version="1.0" encoding="utf-8"?>
<a:theme xmlns:a="http://schemas.openxmlformats.org/drawingml/2006/main" name="Office Theme">
  <a:themeElements>
    <a:clrScheme name="16056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97CB3"/>
      </a:accent1>
      <a:accent2>
        <a:srgbClr val="EEB500"/>
      </a:accent2>
      <a:accent3>
        <a:srgbClr val="92D050"/>
      </a:accent3>
      <a:accent4>
        <a:srgbClr val="954F72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69">
      <a:dk1>
        <a:srgbClr val="000000"/>
      </a:dk1>
      <a:lt1>
        <a:srgbClr val="FFFFFF"/>
      </a:lt1>
      <a:dk2>
        <a:srgbClr val="253A3F"/>
      </a:dk2>
      <a:lt2>
        <a:srgbClr val="ADC8CE"/>
      </a:lt2>
      <a:accent1>
        <a:srgbClr val="578591"/>
      </a:accent1>
      <a:accent2>
        <a:srgbClr val="77A3AE"/>
      </a:accent2>
      <a:accent3>
        <a:srgbClr val="D36250"/>
      </a:accent3>
      <a:accent4>
        <a:srgbClr val="EC9B86"/>
      </a:accent4>
      <a:accent5>
        <a:srgbClr val="A0B9C6"/>
      </a:accent5>
      <a:accent6>
        <a:srgbClr val="B1B3D3"/>
      </a:accent6>
      <a:hlink>
        <a:srgbClr val="EC5F74"/>
      </a:hlink>
      <a:folHlink>
        <a:srgbClr val="6096E6"/>
      </a:folHlink>
    </a:clrScheme>
    <a:fontScheme name="字体-传统">
      <a:majorFont>
        <a:latin typeface="Crimson Text SemiBold"/>
        <a:ea typeface="Crimson Text SemiBold"/>
        <a:cs typeface=""/>
      </a:majorFont>
      <a:minorFont>
        <a:latin typeface="Charis SIL"/>
        <a:ea typeface="Charis SI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6496</Words>
  <Application>WPS Presentation</Application>
  <PresentationFormat>宽屏</PresentationFormat>
  <Paragraphs>202</Paragraphs>
  <Slides>17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SimSun</vt:lpstr>
      <vt:lpstr>Wingdings</vt:lpstr>
      <vt:lpstr>Wingdings</vt:lpstr>
      <vt:lpstr>Yu Gothic UI Semibold</vt:lpstr>
      <vt:lpstr>Franklin Gothic Medium</vt:lpstr>
      <vt:lpstr>Arial Narrow</vt:lpstr>
      <vt:lpstr>Microsoft YaHei</vt:lpstr>
      <vt:lpstr>Calibri</vt:lpstr>
      <vt:lpstr>Charis SIL</vt:lpstr>
      <vt:lpstr>Crimson Text SemiBold</vt:lpstr>
      <vt:lpstr>Arial Unicode MS</vt:lpstr>
      <vt:lpstr>黑体</vt:lpstr>
      <vt:lpstr>Agency FB</vt:lpstr>
      <vt:lpstr>Arial Black</vt:lpstr>
      <vt:lpstr>Arial Rounded MT Bold</vt:lpstr>
      <vt:lpstr>Bahnschrift</vt:lpstr>
      <vt:lpstr>Algerian</vt:lpstr>
      <vt:lpstr>Office Theme</vt:lpstr>
      <vt:lpstr>1_Office Theme</vt:lpstr>
      <vt:lpstr>Latest headline </vt:lpstr>
      <vt:lpstr>PowerPoint 演示文稿</vt:lpstr>
      <vt:lpstr>Key Features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Your title here</vt:lpstr>
      <vt:lpstr>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naa thanda leo</cp:lastModifiedBy>
  <cp:revision>208</cp:revision>
  <dcterms:created xsi:type="dcterms:W3CDTF">2015-10-28T06:09:00Z</dcterms:created>
  <dcterms:modified xsi:type="dcterms:W3CDTF">2024-11-21T10:32:02Z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2057-12.2.0.18911</vt:lpwstr>
  </property>
  <property fmtid="{D5CDD505-2E9C-101B-9397-08002B2CF9AE}" pid="3" name="ICV">
    <vt:lpwstr>371FB8D549A84FFE8734CCD03EBEBD48_13</vt:lpwstr>
  </property>
</Properties>
</file>